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64" r:id="rId4"/>
    <p:sldId id="266" r:id="rId5"/>
    <p:sldId id="259" r:id="rId6"/>
    <p:sldId id="260" r:id="rId7"/>
    <p:sldId id="262" r:id="rId8"/>
    <p:sldId id="263" r:id="rId9"/>
    <p:sldId id="261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0" autoAdjust="0"/>
    <p:restoredTop sz="94727" autoAdjust="0"/>
  </p:normalViewPr>
  <p:slideViewPr>
    <p:cSldViewPr showGuides="1">
      <p:cViewPr>
        <p:scale>
          <a:sx n="116" d="100"/>
          <a:sy n="116" d="100"/>
        </p:scale>
        <p:origin x="1464" y="-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3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14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79D390-B7AC-4C31-882E-8D9B8FA92D0A}" type="datetimeFigureOut">
              <a:rPr lang="en-US" smtClean="0"/>
              <a:t>6/6/2019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2FDB9F-F973-4931-BDB3-C516E72EE5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928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A8F7F99-7B79-4E8E-9597-396E504493FA}" type="datetimeFigureOut">
              <a:rPr lang="en-US" smtClean="0"/>
              <a:t>6/6/2019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BE1EDB7-E94A-4A16-B73A-0DCE92DEDD35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F7F99-7B79-4E8E-9597-396E504493FA}" type="datetimeFigureOut">
              <a:rPr lang="en-US" smtClean="0"/>
              <a:t>6/6/2019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1EDB7-E94A-4A16-B73A-0DCE92DEDD35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F7F99-7B79-4E8E-9597-396E504493FA}" type="datetimeFigureOut">
              <a:rPr lang="en-US" smtClean="0"/>
              <a:t>6/6/2019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1EDB7-E94A-4A16-B73A-0DCE92DEDD35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F7F99-7B79-4E8E-9597-396E504493FA}" type="datetimeFigureOut">
              <a:rPr lang="en-US" smtClean="0"/>
              <a:t>6/6/2019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1EDB7-E94A-4A16-B73A-0DCE92DEDD3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F7F99-7B79-4E8E-9597-396E504493FA}" type="datetimeFigureOut">
              <a:rPr lang="en-US" smtClean="0"/>
              <a:t>6/6/2019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1EDB7-E94A-4A16-B73A-0DCE92DEDD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F7F99-7B79-4E8E-9597-396E504493FA}" type="datetimeFigureOut">
              <a:rPr lang="en-US" smtClean="0"/>
              <a:t>6/6/2019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1EDB7-E94A-4A16-B73A-0DCE92DEDD3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F7F99-7B79-4E8E-9597-396E504493FA}" type="datetimeFigureOut">
              <a:rPr lang="en-US" smtClean="0"/>
              <a:t>6/6/2019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1EDB7-E94A-4A16-B73A-0DCE92DEDD35}" type="slidenum">
              <a:rPr lang="en-US" smtClean="0"/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F7F99-7B79-4E8E-9597-396E504493FA}" type="datetimeFigureOut">
              <a:rPr lang="en-US" smtClean="0"/>
              <a:t>6/6/2019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1EDB7-E94A-4A16-B73A-0DCE92DEDD35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F7F99-7B79-4E8E-9597-396E504493FA}" type="datetimeFigureOut">
              <a:rPr lang="en-US" smtClean="0"/>
              <a:t>6/6/2019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1EDB7-E94A-4A16-B73A-0DCE92DEDD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F7F99-7B79-4E8E-9597-396E504493FA}" type="datetimeFigureOut">
              <a:rPr lang="en-US" smtClean="0"/>
              <a:t>6/6/2019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1EDB7-E94A-4A16-B73A-0DCE92DEDD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F7F99-7B79-4E8E-9597-396E504493FA}" type="datetimeFigureOut">
              <a:rPr lang="en-US" smtClean="0"/>
              <a:t>6/6/2019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1EDB7-E94A-4A16-B73A-0DCE92DEDD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7A8F7F99-7B79-4E8E-9597-396E504493FA}" type="datetimeFigureOut">
              <a:rPr lang="en-US" smtClean="0"/>
              <a:t>6/6/2019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9BE1EDB7-E94A-4A16-B73A-0DCE92DEDD35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6" Type="http://schemas.openxmlformats.org/officeDocument/2006/relationships/image" Target="../media/image5.png"/><Relationship Id="rId5" Type="http://schemas.openxmlformats.org/officeDocument/2006/relationships/image" Target="../media/image11.jpeg"/><Relationship Id="rId4" Type="http://schemas.openxmlformats.org/officeDocument/2006/relationships/hyperlink" Target="https://www.youtube.com/watch?v=LCSO5kGhEPk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wav"/><Relationship Id="rId7" Type="http://schemas.openxmlformats.org/officeDocument/2006/relationships/image" Target="../media/image5.png"/><Relationship Id="rId2" Type="http://schemas.microsoft.com/office/2007/relationships/media" Target="../media/media2.wav"/><Relationship Id="rId1" Type="http://schemas.openxmlformats.org/officeDocument/2006/relationships/tags" Target="../tags/tag1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wav"/><Relationship Id="rId2" Type="http://schemas.microsoft.com/office/2007/relationships/media" Target="../media/media3.wav"/><Relationship Id="rId1" Type="http://schemas.openxmlformats.org/officeDocument/2006/relationships/tags" Target="../tags/tag2.xml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wav"/><Relationship Id="rId2" Type="http://schemas.microsoft.com/office/2007/relationships/media" Target="../media/media4.wav"/><Relationship Id="rId1" Type="http://schemas.openxmlformats.org/officeDocument/2006/relationships/tags" Target="../tags/tag3.xml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wav"/><Relationship Id="rId7" Type="http://schemas.openxmlformats.org/officeDocument/2006/relationships/image" Target="../media/image5.png"/><Relationship Id="rId2" Type="http://schemas.microsoft.com/office/2007/relationships/media" Target="../media/media5.wav"/><Relationship Id="rId1" Type="http://schemas.openxmlformats.org/officeDocument/2006/relationships/tags" Target="../tags/tag4.xml"/><Relationship Id="rId6" Type="http://schemas.openxmlformats.org/officeDocument/2006/relationships/image" Target="../media/image6.png"/><Relationship Id="rId5" Type="http://schemas.openxmlformats.org/officeDocument/2006/relationships/image" Target="../media/image8.jpeg"/><Relationship Id="rId4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wav"/><Relationship Id="rId7" Type="http://schemas.openxmlformats.org/officeDocument/2006/relationships/image" Target="../media/image5.png"/><Relationship Id="rId2" Type="http://schemas.microsoft.com/office/2007/relationships/media" Target="../media/media6.wav"/><Relationship Id="rId1" Type="http://schemas.openxmlformats.org/officeDocument/2006/relationships/tags" Target="../tags/tag5.xml"/><Relationship Id="rId6" Type="http://schemas.openxmlformats.org/officeDocument/2006/relationships/image" Target="../media/image6.png"/><Relationship Id="rId5" Type="http://schemas.openxmlformats.org/officeDocument/2006/relationships/image" Target="../media/image9.jpeg"/><Relationship Id="rId4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7.wav"/><Relationship Id="rId2" Type="http://schemas.microsoft.com/office/2007/relationships/media" Target="../media/media7.wav"/><Relationship Id="rId1" Type="http://schemas.openxmlformats.org/officeDocument/2006/relationships/tags" Target="../tags/tag6.xml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6" Type="http://schemas.openxmlformats.org/officeDocument/2006/relationships/image" Target="../media/image5.png"/><Relationship Id="rId5" Type="http://schemas.openxmlformats.org/officeDocument/2006/relationships/image" Target="../media/image10.jpe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1547" y="4114800"/>
            <a:ext cx="6400800" cy="1752600"/>
          </a:xfrm>
        </p:spPr>
        <p:txBody>
          <a:bodyPr>
            <a:normAutofit/>
          </a:bodyPr>
          <a:lstStyle/>
          <a:p>
            <a:r>
              <a:rPr lang="en-US" dirty="0"/>
              <a:t>Creative Affordable Housing Solutions </a:t>
            </a:r>
          </a:p>
          <a:p>
            <a:r>
              <a:rPr lang="en-US" dirty="0"/>
              <a:t>in San Mateo County </a:t>
            </a:r>
          </a:p>
          <a:p>
            <a:r>
              <a:rPr lang="en-US" dirty="0"/>
              <a:t>since 1972</a:t>
            </a:r>
          </a:p>
          <a:p>
            <a:endParaRPr lang="en-US" dirty="0"/>
          </a:p>
        </p:txBody>
      </p:sp>
      <p:pic>
        <p:nvPicPr>
          <p:cNvPr id="8" name="Picture 7" descr="Z:\General Office\Logo_HIP\HIP Housing Logo horz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85800"/>
            <a:ext cx="7948613" cy="251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82013" y="6196013"/>
            <a:ext cx="509587" cy="509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895472"/>
      </p:ext>
    </p:extLst>
  </p:cSld>
  <p:clrMapOvr>
    <a:masterClrMapping/>
  </p:clrMapOvr>
  <p:transition spd="slow" advTm="15126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4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358" y="351255"/>
            <a:ext cx="8153400" cy="6083300"/>
          </a:xfrm>
          <a:prstGeom prst="rect">
            <a:avLst/>
          </a:prstGeom>
          <a:ln w="50800" cmpd="sng">
            <a:solidFill>
              <a:schemeClr val="tx1"/>
            </a:solidFill>
          </a:ln>
        </p:spPr>
      </p:pic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482013" y="6196013"/>
            <a:ext cx="509587" cy="50958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" y="6434555"/>
            <a:ext cx="739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Irene </a:t>
            </a:r>
            <a:r>
              <a:rPr lang="en-US"/>
              <a:t>&amp; Cesar’s </a:t>
            </a:r>
            <a:r>
              <a:rPr lang="en-US" dirty="0">
                <a:hlinkClick r:id="rId4"/>
              </a:rPr>
              <a:t>Video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4786058"/>
      </p:ext>
    </p:extLst>
  </p:cSld>
  <p:clrMapOvr>
    <a:masterClrMapping/>
  </p:clrMapOvr>
  <p:transition spd="slow" advTm="12151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2980185"/>
            <a:ext cx="7745505" cy="3877815"/>
          </a:xfrm>
        </p:spPr>
        <p:txBody>
          <a:bodyPr/>
          <a:lstStyle/>
          <a:p>
            <a:r>
              <a:rPr lang="en-US" dirty="0"/>
              <a:t>Self Sufficiency Program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Property Development</a:t>
            </a:r>
          </a:p>
          <a:p>
            <a:endParaRPr lang="en-US" dirty="0"/>
          </a:p>
          <a:p>
            <a:r>
              <a:rPr lang="en-US" dirty="0"/>
              <a:t>Home Sharing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sz="3600" dirty="0"/>
            </a:br>
            <a:r>
              <a:rPr lang="en-US" sz="3600" dirty="0"/>
              <a:t>Creative Affordable </a:t>
            </a:r>
            <a:br>
              <a:rPr lang="en-US" sz="3600" dirty="0"/>
            </a:br>
            <a:r>
              <a:rPr lang="en-US" sz="3600" dirty="0"/>
              <a:t>Housing Solutions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 descr="HIPLogo-hor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6172200"/>
            <a:ext cx="2011680" cy="535894"/>
          </a:xfrm>
          <a:prstGeom prst="rect">
            <a:avLst/>
          </a:prstGeom>
        </p:spPr>
      </p:pic>
      <p:pic>
        <p:nvPicPr>
          <p:cNvPr id="1026" name="Picture 2" descr="Z:\General Office\Photos\Professional Client photos\Home Sharing\2014 HS\Joan &amp; Edwin\ClaireLewisPhotography(126of126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8007" y="2743200"/>
            <a:ext cx="3712385" cy="2468880"/>
          </a:xfrm>
          <a:prstGeom prst="rect">
            <a:avLst/>
          </a:prstGeom>
          <a:noFill/>
          <a:ln w="50800" cmpd="sng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Audio 10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482013" y="6196013"/>
            <a:ext cx="509587" cy="50958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38960640"/>
      </p:ext>
    </p:extLst>
  </p:cSld>
  <p:clrMapOvr>
    <a:masterClrMapping/>
  </p:clrMapOvr>
  <p:transition spd="slow" advTm="42869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0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Home Sharing Program</a:t>
            </a:r>
            <a:br>
              <a:rPr lang="en-US" sz="3600" dirty="0"/>
            </a:br>
            <a:r>
              <a:rPr lang="en-US" sz="3600" dirty="0"/>
              <a:t>Types of matches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438400"/>
            <a:ext cx="3442446" cy="658368"/>
          </a:xfrm>
        </p:spPr>
        <p:txBody>
          <a:bodyPr>
            <a:normAutofit/>
          </a:bodyPr>
          <a:lstStyle/>
          <a:p>
            <a:r>
              <a:rPr lang="en-US" sz="2800" dirty="0">
                <a:cs typeface="Arial" panose="020B0604020202020204" pitchFamily="34" charset="0"/>
              </a:rPr>
              <a:t>Home Providers: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en-US" sz="2800" dirty="0">
              <a:cs typeface="Arial" panose="020B0604020202020204" pitchFamily="34" charset="0"/>
            </a:endParaRPr>
          </a:p>
          <a:p>
            <a:r>
              <a:rPr lang="en-US" sz="2600" dirty="0">
                <a:cs typeface="Arial" panose="020B0604020202020204" pitchFamily="34" charset="0"/>
              </a:rPr>
              <a:t>Homeowners or renters with extra space available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0000" y="2389632"/>
            <a:ext cx="4182394" cy="658368"/>
          </a:xfrm>
        </p:spPr>
        <p:txBody>
          <a:bodyPr>
            <a:noAutofit/>
          </a:bodyPr>
          <a:lstStyle/>
          <a:p>
            <a:r>
              <a:rPr lang="en-US" sz="2800" dirty="0">
                <a:cs typeface="Arial" panose="020B0604020202020204" pitchFamily="34" charset="0"/>
              </a:rPr>
              <a:t>Home Seekers: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5800" y="2950464"/>
            <a:ext cx="3799728" cy="2764536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sz="2600" dirty="0">
                <a:cs typeface="Arial" panose="020B0604020202020204" pitchFamily="34" charset="0"/>
              </a:rPr>
              <a:t>Live, work, or attend school in San Mateo County or have a housing voucher for the County </a:t>
            </a:r>
          </a:p>
        </p:txBody>
      </p:sp>
      <p:pic>
        <p:nvPicPr>
          <p:cNvPr id="7" name="Picture 6" descr="HIPLogo-hor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6172200"/>
            <a:ext cx="2011680" cy="535894"/>
          </a:xfrm>
          <a:prstGeom prst="rect">
            <a:avLst/>
          </a:prstGeom>
        </p:spPr>
      </p:pic>
      <p:pic>
        <p:nvPicPr>
          <p:cNvPr id="17" name="Audio 16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482013" y="6196013"/>
            <a:ext cx="509587" cy="50958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87263708"/>
      </p:ext>
    </p:extLst>
  </p:cSld>
  <p:clrMapOvr>
    <a:masterClrMapping/>
  </p:clrMapOvr>
  <p:transition spd="slow" advTm="21699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6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Home Sharing Program</a:t>
            </a:r>
            <a:br>
              <a:rPr lang="en-US" sz="3600" dirty="0"/>
            </a:br>
            <a:r>
              <a:rPr lang="en-US" sz="3600" dirty="0"/>
              <a:t>Types of matches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438400"/>
            <a:ext cx="3442446" cy="658368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+mj-lt"/>
              </a:rPr>
              <a:t>Rent Exchange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sz="2600" dirty="0"/>
              <a:t>A home seeker pays an agreed upon rent to the Home Provider.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54412" y="2438400"/>
            <a:ext cx="4182394" cy="658368"/>
          </a:xfrm>
        </p:spPr>
        <p:txBody>
          <a:bodyPr>
            <a:noAutofit/>
          </a:bodyPr>
          <a:lstStyle/>
          <a:p>
            <a:r>
              <a:rPr lang="en-US" sz="2800" dirty="0">
                <a:latin typeface="+mj-lt"/>
              </a:rPr>
              <a:t>Reduced Rent Exchange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sz="2600" dirty="0"/>
              <a:t>A home seeker exchanges extra household chores for a reduced rent. </a:t>
            </a:r>
          </a:p>
        </p:txBody>
      </p:sp>
      <p:pic>
        <p:nvPicPr>
          <p:cNvPr id="7" name="Picture 6" descr="HIPLogo-hor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6172200"/>
            <a:ext cx="2011680" cy="535894"/>
          </a:xfrm>
          <a:prstGeom prst="rect">
            <a:avLst/>
          </a:prstGeom>
        </p:spPr>
      </p:pic>
      <p:pic>
        <p:nvPicPr>
          <p:cNvPr id="12" name="Audio 1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482013" y="6196013"/>
            <a:ext cx="509587" cy="50958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87734014"/>
      </p:ext>
    </p:extLst>
  </p:cSld>
  <p:clrMapOvr>
    <a:masterClrMapping/>
  </p:clrMapOvr>
  <p:transition spd="slow" advTm="26674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0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Home Sharing Program</a:t>
            </a:r>
            <a:br>
              <a:rPr lang="en-US" sz="3600" dirty="0"/>
            </a:br>
            <a:r>
              <a:rPr lang="en-US" sz="3600" dirty="0"/>
              <a:t>Screening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Personal interview </a:t>
            </a:r>
          </a:p>
          <a:p>
            <a:pPr>
              <a:lnSpc>
                <a:spcPct val="90000"/>
              </a:lnSpc>
              <a:defRPr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</a:t>
            </a:r>
          </a:p>
          <a:p>
            <a:pPr marL="0" indent="0">
              <a:lnSpc>
                <a:spcPct val="90000"/>
              </a:lnSpc>
              <a:buNone/>
              <a:defRPr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Character References</a:t>
            </a:r>
          </a:p>
          <a:p>
            <a:pPr>
              <a:lnSpc>
                <a:spcPct val="90000"/>
              </a:lnSpc>
              <a:defRPr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Income verification</a:t>
            </a:r>
          </a:p>
          <a:p>
            <a:pPr marL="0" indent="0">
              <a:lnSpc>
                <a:spcPct val="90000"/>
              </a:lnSpc>
              <a:buNone/>
              <a:defRPr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/>
              <a:t>Background search</a:t>
            </a:r>
          </a:p>
        </p:txBody>
      </p:sp>
      <p:pic>
        <p:nvPicPr>
          <p:cNvPr id="5" name="Picture 4" descr="P523000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514600"/>
            <a:ext cx="3784600" cy="2836863"/>
          </a:xfrm>
          <a:prstGeom prst="rect">
            <a:avLst/>
          </a:prstGeom>
          <a:noFill/>
          <a:ln w="9525" cmpd="sng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HIPLogo-hor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464" y="6174694"/>
            <a:ext cx="2011680" cy="535894"/>
          </a:xfrm>
          <a:prstGeom prst="rect">
            <a:avLst/>
          </a:prstGeom>
        </p:spPr>
      </p:pic>
      <p:pic>
        <p:nvPicPr>
          <p:cNvPr id="20" name="Audio 19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482013" y="6196013"/>
            <a:ext cx="509587" cy="50958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95434323"/>
      </p:ext>
    </p:extLst>
  </p:cSld>
  <p:clrMapOvr>
    <a:masterClrMapping/>
  </p:clrMapOvr>
  <p:transition spd="slow" advTm="48087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Home Sharing Program</a:t>
            </a:r>
            <a:br>
              <a:rPr lang="en-US" sz="3200" dirty="0"/>
            </a:br>
            <a:r>
              <a:rPr lang="en-US" sz="3200" dirty="0"/>
              <a:t>Matching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80474" y="2590800"/>
            <a:ext cx="4419600" cy="3877056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Housemate referrals</a:t>
            </a:r>
          </a:p>
          <a:p>
            <a:pPr>
              <a:buNone/>
              <a:defRPr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Living Together Agreements</a:t>
            </a:r>
          </a:p>
          <a:p>
            <a:pPr>
              <a:buNone/>
              <a:defRPr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Follow up support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Content Placeholder 4" descr="Clairelewis2018-2.jpg"/>
          <p:cNvPicPr>
            <a:picLocks noGrp="1" noChangeAspect="1"/>
          </p:cNvPicPr>
          <p:nvPr>
            <p:ph sz="quarter" idx="14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2819400"/>
            <a:ext cx="3803650" cy="2534698"/>
          </a:xfrm>
          <a:prstGeom prst="rect">
            <a:avLst/>
          </a:prstGeom>
          <a:ln w="50800">
            <a:solidFill>
              <a:schemeClr val="tx1"/>
            </a:solidFill>
          </a:ln>
        </p:spPr>
      </p:pic>
      <p:pic>
        <p:nvPicPr>
          <p:cNvPr id="6" name="Picture 5" descr="HIPLogo-hor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6298043"/>
            <a:ext cx="2011680" cy="535894"/>
          </a:xfrm>
          <a:prstGeom prst="rect">
            <a:avLst/>
          </a:prstGeom>
        </p:spPr>
      </p:pic>
      <p:pic>
        <p:nvPicPr>
          <p:cNvPr id="15" name="Audio 1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482013" y="6196013"/>
            <a:ext cx="509587" cy="50958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82966191"/>
      </p:ext>
    </p:extLst>
  </p:cSld>
  <p:clrMapOvr>
    <a:masterClrMapping/>
  </p:clrMapOvr>
  <p:transition spd="slow" advTm="37652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00000" showWhenStopped="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Home Sharing Program</a:t>
            </a:r>
            <a:br>
              <a:rPr lang="en-US" sz="3200" dirty="0"/>
            </a:br>
            <a:r>
              <a:rPr lang="en-US" sz="3200" dirty="0"/>
              <a:t>Benefits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66700" y="2040964"/>
            <a:ext cx="8610599" cy="3877815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defRPr/>
            </a:pPr>
            <a:endParaRPr lang="en-US" alt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90000"/>
              </a:lnSpc>
              <a:buNone/>
              <a:defRPr/>
            </a:pPr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Existing housing stock </a:t>
            </a:r>
          </a:p>
          <a:p>
            <a:pPr>
              <a:lnSpc>
                <a:spcPct val="90000"/>
              </a:lnSpc>
              <a:defRPr/>
            </a:pPr>
            <a:endParaRPr lang="en-US" alt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Reduce housing costs &amp; promote financial independence</a:t>
            </a:r>
          </a:p>
          <a:p>
            <a:pPr>
              <a:lnSpc>
                <a:spcPct val="90000"/>
              </a:lnSpc>
              <a:defRPr/>
            </a:pPr>
            <a:endParaRPr lang="en-US" alt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 in place – reduce isolation</a:t>
            </a:r>
          </a:p>
          <a:p>
            <a:pPr>
              <a:lnSpc>
                <a:spcPct val="90000"/>
              </a:lnSpc>
              <a:defRPr/>
            </a:pPr>
            <a:endParaRPr lang="en-US" alt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Allow work force to stay local</a:t>
            </a:r>
          </a:p>
          <a:p>
            <a:pPr marL="0" indent="0">
              <a:lnSpc>
                <a:spcPct val="90000"/>
              </a:lnSpc>
              <a:buNone/>
              <a:defRPr/>
            </a:pPr>
            <a:endParaRPr lang="en-US" alt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cost effective than building new</a:t>
            </a:r>
          </a:p>
          <a:p>
            <a:endParaRPr lang="en-US" dirty="0"/>
          </a:p>
        </p:txBody>
      </p:sp>
      <p:pic>
        <p:nvPicPr>
          <p:cNvPr id="7" name="Picture 6" descr="HIPLogo-hor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8368" y="6059147"/>
            <a:ext cx="2011680" cy="535894"/>
          </a:xfrm>
          <a:prstGeom prst="rect">
            <a:avLst/>
          </a:prstGeom>
        </p:spPr>
      </p:pic>
      <p:pic>
        <p:nvPicPr>
          <p:cNvPr id="25" name="Audio 2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482013" y="6196013"/>
            <a:ext cx="509587" cy="50958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54827259"/>
      </p:ext>
    </p:extLst>
  </p:cSld>
  <p:clrMapOvr>
    <a:masterClrMapping/>
  </p:clrMapOvr>
  <p:transition spd="slow" advTm="28487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81200" y="533400"/>
            <a:ext cx="4572000" cy="135421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200" dirty="0"/>
              <a:t>Home Sharing Program</a:t>
            </a:r>
          </a:p>
          <a:p>
            <a:pPr algn="ctr"/>
            <a:r>
              <a:rPr lang="en-US" sz="3200" dirty="0"/>
              <a:t>Meet our clients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 descr="HIPLogo-hor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6172200"/>
            <a:ext cx="2011680" cy="535894"/>
          </a:xfrm>
          <a:prstGeom prst="rect">
            <a:avLst/>
          </a:prstGeom>
        </p:spPr>
      </p:pic>
      <p:pic>
        <p:nvPicPr>
          <p:cNvPr id="6" name="Picture 2" descr="C:\Users\HH_User\Downloads\House Image  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442" y="1942769"/>
            <a:ext cx="3403158" cy="3848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Isosceles Triangle 6"/>
          <p:cNvSpPr/>
          <p:nvPr/>
        </p:nvSpPr>
        <p:spPr>
          <a:xfrm rot="19015188">
            <a:off x="1138421" y="1702924"/>
            <a:ext cx="3118189" cy="1484944"/>
          </a:xfrm>
          <a:prstGeom prst="triangle">
            <a:avLst>
              <a:gd name="adj" fmla="val 51492"/>
            </a:avLst>
          </a:prstGeom>
          <a:solidFill>
            <a:srgbClr val="8E68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sosceles Triangle 7"/>
          <p:cNvSpPr/>
          <p:nvPr/>
        </p:nvSpPr>
        <p:spPr>
          <a:xfrm rot="2561895">
            <a:off x="4243005" y="1829300"/>
            <a:ext cx="3078253" cy="1334007"/>
          </a:xfrm>
          <a:prstGeom prst="triangle">
            <a:avLst>
              <a:gd name="adj" fmla="val 41868"/>
            </a:avLst>
          </a:prstGeom>
          <a:solidFill>
            <a:srgbClr val="8E68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791200" y="3581400"/>
            <a:ext cx="313869" cy="2209800"/>
          </a:xfrm>
          <a:prstGeom prst="rect">
            <a:avLst/>
          </a:prstGeom>
          <a:solidFill>
            <a:srgbClr val="8E68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429331" y="3581400"/>
            <a:ext cx="313869" cy="2209800"/>
          </a:xfrm>
          <a:prstGeom prst="rect">
            <a:avLst/>
          </a:prstGeom>
          <a:solidFill>
            <a:srgbClr val="8E68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 rot="5400000">
            <a:off x="4176211" y="4227234"/>
            <a:ext cx="313869" cy="3271263"/>
          </a:xfrm>
          <a:prstGeom prst="rect">
            <a:avLst/>
          </a:prstGeom>
          <a:solidFill>
            <a:srgbClr val="8E68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p Arrow 11"/>
          <p:cNvSpPr/>
          <p:nvPr/>
        </p:nvSpPr>
        <p:spPr>
          <a:xfrm>
            <a:off x="2590800" y="2037107"/>
            <a:ext cx="3352800" cy="3677893"/>
          </a:xfrm>
          <a:prstGeom prst="upArrow">
            <a:avLst>
              <a:gd name="adj1" fmla="val 90613"/>
              <a:gd name="adj2" fmla="val 46125"/>
            </a:avLst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Audio 2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482013" y="6196013"/>
            <a:ext cx="509587" cy="509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167912"/>
      </p:ext>
    </p:extLst>
  </p:cSld>
  <p:clrMapOvr>
    <a:masterClrMapping/>
  </p:clrMapOvr>
  <p:transition spd="slow" advTm="34199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2800" dirty="0"/>
              <a:t>Laura Moya</a:t>
            </a:r>
          </a:p>
          <a:p>
            <a:pPr marL="0" indent="0" algn="ctr">
              <a:buNone/>
            </a:pPr>
            <a:r>
              <a:rPr lang="en-US" sz="2800" dirty="0"/>
              <a:t>lmoya@hiphousing.org</a:t>
            </a:r>
          </a:p>
          <a:p>
            <a:pPr marL="0" indent="0" algn="ctr">
              <a:buNone/>
            </a:pPr>
            <a:r>
              <a:rPr lang="en-US" sz="2800" dirty="0"/>
              <a:t>650-348-6660 x 326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Home Sharing Program</a:t>
            </a:r>
            <a:br>
              <a:rPr lang="en-US" sz="3600" dirty="0"/>
            </a:br>
            <a:r>
              <a:rPr lang="en-US" sz="3600" dirty="0"/>
              <a:t>Contact information</a:t>
            </a:r>
          </a:p>
        </p:txBody>
      </p:sp>
      <p:pic>
        <p:nvPicPr>
          <p:cNvPr id="5" name="Picture 4" descr="HIPLogo-hor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6161904"/>
            <a:ext cx="2011680" cy="535894"/>
          </a:xfrm>
          <a:prstGeom prst="rect">
            <a:avLst/>
          </a:prstGeom>
        </p:spPr>
      </p:pic>
      <p:pic>
        <p:nvPicPr>
          <p:cNvPr id="8" name="Audio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82013" y="6196013"/>
            <a:ext cx="509587" cy="509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413063"/>
      </p:ext>
    </p:extLst>
  </p:cSld>
  <p:clrMapOvr>
    <a:masterClrMapping/>
  </p:clrMapOvr>
  <p:transition spd="slow" advTm="32666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|11.5|11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7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8|6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2|30.5|2.7|1.1|6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21.3|8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3|4.2|4.2|3.1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680</TotalTime>
  <Words>162</Words>
  <Application>Microsoft Office PowerPoint</Application>
  <PresentationFormat>On-screen Show (4:3)</PresentationFormat>
  <Paragraphs>59</Paragraphs>
  <Slides>10</Slides>
  <Notes>0</Notes>
  <HiddenSlides>0</HiddenSlides>
  <MMClips>10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Book Antiqua</vt:lpstr>
      <vt:lpstr>Calibri</vt:lpstr>
      <vt:lpstr>Wingdings</vt:lpstr>
      <vt:lpstr>Hardcover</vt:lpstr>
      <vt:lpstr>PowerPoint Presentation</vt:lpstr>
      <vt:lpstr> Creative Affordable  Housing Solutions </vt:lpstr>
      <vt:lpstr>Home Sharing Program Types of matches</vt:lpstr>
      <vt:lpstr>Home Sharing Program Types of matches</vt:lpstr>
      <vt:lpstr>Home Sharing Program Screening Process</vt:lpstr>
      <vt:lpstr>Home Sharing Program Matching</vt:lpstr>
      <vt:lpstr>Home Sharing Program Benefits</vt:lpstr>
      <vt:lpstr>PowerPoint Presentation</vt:lpstr>
      <vt:lpstr>Home Sharing Program Contact information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HH_User</dc:creator>
  <cp:lastModifiedBy>Iris Martinez</cp:lastModifiedBy>
  <cp:revision>54</cp:revision>
  <dcterms:created xsi:type="dcterms:W3CDTF">2019-05-29T17:38:04Z</dcterms:created>
  <dcterms:modified xsi:type="dcterms:W3CDTF">2019-06-07T00:29:58Z</dcterms:modified>
</cp:coreProperties>
</file>